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75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Banco de Dados – SQL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47663" y="4394039"/>
            <a:ext cx="8609452" cy="1117687"/>
          </a:xfrm>
        </p:spPr>
        <p:txBody>
          <a:bodyPr/>
          <a:lstStyle/>
          <a:p>
            <a:r>
              <a:rPr lang="pt-BR" dirty="0"/>
              <a:t>Desenvolvido por: Italo </a:t>
            </a:r>
            <a:r>
              <a:rPr lang="pt-BR" dirty="0" err="1"/>
              <a:t>Hiago</a:t>
            </a:r>
            <a:r>
              <a:rPr lang="pt-BR" dirty="0"/>
              <a:t>, com base no livro: “Use a cabeça SQL”</a:t>
            </a:r>
          </a:p>
        </p:txBody>
      </p:sp>
      <p:pic>
        <p:nvPicPr>
          <p:cNvPr id="1026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74" y="195563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805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SELECT especiais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3599316"/>
          </a:xfrm>
        </p:spPr>
        <p:txBody>
          <a:bodyPr/>
          <a:lstStyle/>
          <a:p>
            <a:r>
              <a:rPr lang="pt-BR" dirty="0"/>
              <a:t>O comando </a:t>
            </a:r>
            <a:r>
              <a:rPr lang="pt-BR" dirty="0">
                <a:solidFill>
                  <a:srgbClr val="FFFF00"/>
                </a:solidFill>
              </a:rPr>
              <a:t>IN</a:t>
            </a:r>
            <a:r>
              <a:rPr lang="pt-BR" dirty="0"/>
              <a:t> evita o uso de diversos </a:t>
            </a:r>
            <a:r>
              <a:rPr lang="pt-BR" dirty="0">
                <a:solidFill>
                  <a:srgbClr val="FFFF00"/>
                </a:solidFill>
              </a:rPr>
              <a:t>OR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comando </a:t>
            </a:r>
            <a:r>
              <a:rPr lang="pt-BR" dirty="0">
                <a:solidFill>
                  <a:srgbClr val="FFFF00"/>
                </a:solidFill>
              </a:rPr>
              <a:t>NOT</a:t>
            </a:r>
            <a:r>
              <a:rPr lang="pt-BR" dirty="0"/>
              <a:t> existe como uma alternativa e deve ser colocado após </a:t>
            </a:r>
            <a:r>
              <a:rPr lang="pt-BR" dirty="0">
                <a:solidFill>
                  <a:srgbClr val="FFFF00"/>
                </a:solidFill>
              </a:rPr>
              <a:t>WHERE</a:t>
            </a:r>
            <a:r>
              <a:rPr lang="pt-BR" dirty="0"/>
              <a:t>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408" y="2917331"/>
            <a:ext cx="7514621" cy="11904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67" y="4774139"/>
            <a:ext cx="7617401" cy="15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DELETE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630949" cy="3599316"/>
          </a:xfrm>
        </p:spPr>
        <p:txBody>
          <a:bodyPr/>
          <a:lstStyle/>
          <a:p>
            <a:r>
              <a:rPr lang="pt-BR" dirty="0"/>
              <a:t>DELETE FROM tab_usuarios WHERE user = ‘italo’;	</a:t>
            </a:r>
            <a:r>
              <a:rPr lang="pt-BR" dirty="0">
                <a:solidFill>
                  <a:srgbClr val="FFFF00"/>
                </a:solidFill>
              </a:rPr>
              <a:t>//Comando para deletar todas as colunas das linhas onde user = ‘italo’ </a:t>
            </a:r>
          </a:p>
          <a:p>
            <a:endParaRPr lang="pt-BR" dirty="0">
              <a:solidFill>
                <a:srgbClr val="FFFF00"/>
              </a:solidFill>
            </a:endParaRPr>
          </a:p>
          <a:p>
            <a:endParaRPr lang="pt-BR" dirty="0">
              <a:solidFill>
                <a:srgbClr val="FFFF00"/>
              </a:solidFill>
            </a:endParaRPr>
          </a:p>
          <a:p>
            <a:r>
              <a:rPr lang="pt-BR" dirty="0"/>
              <a:t>DELETE FROM tab_usuarios; </a:t>
            </a:r>
            <a:r>
              <a:rPr lang="pt-BR" dirty="0">
                <a:solidFill>
                  <a:srgbClr val="FFFF00"/>
                </a:solidFill>
              </a:rPr>
              <a:t>//Comando para deletar todas as linhas da tabela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6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UPDATE e ALTER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087609" cy="3599316"/>
          </a:xfrm>
        </p:spPr>
        <p:txBody>
          <a:bodyPr/>
          <a:lstStyle/>
          <a:p>
            <a:r>
              <a:rPr lang="pt-BR" dirty="0"/>
              <a:t>UPDATE </a:t>
            </a:r>
            <a:r>
              <a:rPr lang="pt-BR" dirty="0" err="1"/>
              <a:t>users</a:t>
            </a:r>
            <a:r>
              <a:rPr lang="pt-BR" dirty="0"/>
              <a:t> SET senha = '123', descricao = ‘oi' WHERE user = 'italo'; </a:t>
            </a: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//</a:t>
            </a:r>
            <a:r>
              <a:rPr lang="en-US" dirty="0" err="1">
                <a:solidFill>
                  <a:srgbClr val="FFFF00"/>
                </a:solidFill>
              </a:rPr>
              <a:t>Comando</a:t>
            </a:r>
            <a:r>
              <a:rPr lang="en-US" dirty="0">
                <a:solidFill>
                  <a:srgbClr val="FFFF00"/>
                </a:solidFill>
              </a:rPr>
              <a:t> que </a:t>
            </a:r>
            <a:r>
              <a:rPr lang="en-US" dirty="0" err="1">
                <a:solidFill>
                  <a:srgbClr val="FFFF00"/>
                </a:solidFill>
              </a:rPr>
              <a:t>coloca</a:t>
            </a:r>
            <a:r>
              <a:rPr lang="en-US" dirty="0">
                <a:solidFill>
                  <a:srgbClr val="FFFF00"/>
                </a:solidFill>
              </a:rPr>
              <a:t> a senha ‘123’  e a </a:t>
            </a:r>
            <a:r>
              <a:rPr lang="en-US" dirty="0" err="1">
                <a:solidFill>
                  <a:srgbClr val="FFFF00"/>
                </a:solidFill>
              </a:rPr>
              <a:t>descrição</a:t>
            </a:r>
            <a:r>
              <a:rPr lang="en-US" dirty="0">
                <a:solidFill>
                  <a:srgbClr val="FFFF00"/>
                </a:solidFill>
              </a:rPr>
              <a:t> ‘oi’ no </a:t>
            </a:r>
            <a:r>
              <a:rPr lang="en-US" dirty="0" err="1">
                <a:solidFill>
                  <a:srgbClr val="FFFF00"/>
                </a:solidFill>
              </a:rPr>
              <a:t>usuário</a:t>
            </a:r>
            <a:r>
              <a:rPr lang="en-US" dirty="0">
                <a:solidFill>
                  <a:srgbClr val="FFFF00"/>
                </a:solidFill>
              </a:rPr>
              <a:t> ‘</a:t>
            </a:r>
            <a:r>
              <a:rPr lang="en-US" dirty="0" err="1">
                <a:solidFill>
                  <a:srgbClr val="FFFF00"/>
                </a:solidFill>
              </a:rPr>
              <a:t>italo</a:t>
            </a:r>
            <a:r>
              <a:rPr lang="en-US" dirty="0">
                <a:solidFill>
                  <a:srgbClr val="FFFF00"/>
                </a:solidFill>
              </a:rPr>
              <a:t>’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766" y="3183405"/>
            <a:ext cx="7118912" cy="34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0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Novos comandos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CREATE TABLE </a:t>
            </a:r>
            <a:r>
              <a:rPr lang="pt-BR" dirty="0" err="1"/>
              <a:t>new_users</a:t>
            </a:r>
            <a:r>
              <a:rPr lang="pt-BR" dirty="0"/>
              <a:t>( id_user INT NOT NULL AUTO_INCREMENT, user VARCHAR(15) NOT NULL, senha VARCHAR(10) NOT NULL, descricao VARCHAR(100), PRIMARY KEY (id_user) );</a:t>
            </a:r>
          </a:p>
          <a:p>
            <a:r>
              <a:rPr lang="pt-BR" dirty="0">
                <a:solidFill>
                  <a:srgbClr val="FFFF00"/>
                </a:solidFill>
              </a:rPr>
              <a:t>AUTO_INCREMENT </a:t>
            </a:r>
            <a:r>
              <a:rPr lang="pt-BR" dirty="0"/>
              <a:t>faz um auto incremento na variável id_user;</a:t>
            </a:r>
          </a:p>
          <a:p>
            <a:r>
              <a:rPr lang="pt-BR" dirty="0">
                <a:solidFill>
                  <a:srgbClr val="FFFF00"/>
                </a:solidFill>
              </a:rPr>
              <a:t>PRIMARY KEY(id_user) </a:t>
            </a:r>
            <a:r>
              <a:rPr lang="pt-BR" dirty="0"/>
              <a:t>torna id_user uma chave primária;		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72" y="4770182"/>
            <a:ext cx="7984402" cy="19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ALTER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180375" cy="3599316"/>
          </a:xfrm>
        </p:spPr>
        <p:txBody>
          <a:bodyPr/>
          <a:lstStyle/>
          <a:p>
            <a:r>
              <a:rPr lang="pt-BR" dirty="0"/>
              <a:t>ALTER TABLE </a:t>
            </a:r>
            <a:r>
              <a:rPr lang="pt-BR" dirty="0" err="1"/>
              <a:t>users</a:t>
            </a:r>
            <a:r>
              <a:rPr lang="pt-BR" dirty="0"/>
              <a:t> ADD COLUMN </a:t>
            </a:r>
            <a:r>
              <a:rPr lang="pt-BR" dirty="0" err="1"/>
              <a:t>email</a:t>
            </a:r>
            <a:r>
              <a:rPr lang="pt-BR" dirty="0"/>
              <a:t> VARCHAR(50) NOT NULL AFTER </a:t>
            </a:r>
            <a:r>
              <a:rPr lang="pt-BR" dirty="0" err="1"/>
              <a:t>id_user</a:t>
            </a:r>
            <a:r>
              <a:rPr lang="pt-BR" dirty="0"/>
              <a:t>; </a:t>
            </a:r>
            <a:r>
              <a:rPr lang="pt-BR" dirty="0">
                <a:solidFill>
                  <a:srgbClr val="FFFF00"/>
                </a:solidFill>
              </a:rPr>
              <a:t>//Adiciona a coluna </a:t>
            </a:r>
            <a:r>
              <a:rPr lang="pt-BR" dirty="0" err="1">
                <a:solidFill>
                  <a:srgbClr val="FFFF00"/>
                </a:solidFill>
              </a:rPr>
              <a:t>email</a:t>
            </a:r>
            <a:r>
              <a:rPr lang="pt-BR" dirty="0">
                <a:solidFill>
                  <a:srgbClr val="FFFF00"/>
                </a:solidFill>
              </a:rPr>
              <a:t> posicionada após da coluna </a:t>
            </a:r>
            <a:r>
              <a:rPr lang="pt-BR" dirty="0" err="1">
                <a:solidFill>
                  <a:srgbClr val="FFFF00"/>
                </a:solidFill>
              </a:rPr>
              <a:t>id_user</a:t>
            </a:r>
            <a:endParaRPr lang="pt-BR" dirty="0">
              <a:solidFill>
                <a:srgbClr val="FFFF00"/>
              </a:solidFill>
            </a:endParaRPr>
          </a:p>
          <a:p>
            <a:endParaRPr lang="pt-BR" dirty="0">
              <a:solidFill>
                <a:srgbClr val="FFFF00"/>
              </a:solidFill>
            </a:endParaRPr>
          </a:p>
          <a:p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380" y="3154829"/>
            <a:ext cx="4075308" cy="3549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12834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ALTER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Alterar o nome da coluna e o tipo de dados; </a:t>
            </a:r>
            <a:r>
              <a:rPr lang="pt-BR" dirty="0">
                <a:solidFill>
                  <a:srgbClr val="FFFF00"/>
                </a:solidFill>
              </a:rPr>
              <a:t>CHANGE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649" y="3127306"/>
            <a:ext cx="8920525" cy="3207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106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 CASE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061" y="2094903"/>
            <a:ext cx="6517518" cy="4599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22053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ORDER BY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comando </a:t>
            </a:r>
            <a:r>
              <a:rPr lang="pt-BR" dirty="0">
                <a:solidFill>
                  <a:srgbClr val="FFFF00"/>
                </a:solidFill>
              </a:rPr>
              <a:t>ORDER BY </a:t>
            </a:r>
            <a:r>
              <a:rPr lang="pt-BR" dirty="0"/>
              <a:t>mostra os resultados em ordem crescente por padrão ou podemos usar </a:t>
            </a:r>
            <a:r>
              <a:rPr lang="pt-BR" dirty="0">
                <a:solidFill>
                  <a:srgbClr val="FFFF00"/>
                </a:solidFill>
              </a:rPr>
              <a:t>ASC</a:t>
            </a:r>
            <a:r>
              <a:rPr lang="pt-BR" dirty="0"/>
              <a:t> ou </a:t>
            </a:r>
            <a:r>
              <a:rPr lang="pt-BR" dirty="0">
                <a:solidFill>
                  <a:srgbClr val="FFFF00"/>
                </a:solidFill>
              </a:rPr>
              <a:t>DESC</a:t>
            </a:r>
            <a:r>
              <a:rPr lang="pt-BR" dirty="0"/>
              <a:t>.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53" y="3366307"/>
            <a:ext cx="8490029" cy="2569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8332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SUM e GROUP BY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FF00"/>
                </a:solidFill>
              </a:rPr>
              <a:t>SUM(coluna) </a:t>
            </a:r>
            <a:r>
              <a:rPr lang="pt-BR" dirty="0"/>
              <a:t>soma os valores dessa coluna;</a:t>
            </a:r>
          </a:p>
          <a:p>
            <a:r>
              <a:rPr lang="pt-BR" dirty="0">
                <a:solidFill>
                  <a:srgbClr val="FFFF00"/>
                </a:solidFill>
              </a:rPr>
              <a:t>GROUP BY </a:t>
            </a:r>
            <a:r>
              <a:rPr lang="pt-BR" dirty="0"/>
              <a:t>agrupa todas as somas;</a:t>
            </a:r>
          </a:p>
          <a:p>
            <a:r>
              <a:rPr lang="pt-BR" dirty="0"/>
              <a:t>Existem outros comando como </a:t>
            </a:r>
            <a:r>
              <a:rPr lang="pt-BR" dirty="0">
                <a:solidFill>
                  <a:srgbClr val="FFFF00"/>
                </a:solidFill>
              </a:rPr>
              <a:t>AVG</a:t>
            </a:r>
            <a:r>
              <a:rPr lang="pt-BR" dirty="0"/>
              <a:t>(Média), </a:t>
            </a:r>
            <a:r>
              <a:rPr lang="pt-BR" dirty="0">
                <a:solidFill>
                  <a:srgbClr val="FFFF00"/>
                </a:solidFill>
              </a:rPr>
              <a:t>MIN</a:t>
            </a:r>
            <a:r>
              <a:rPr lang="pt-BR" dirty="0"/>
              <a:t>(Menor valor), </a:t>
            </a:r>
            <a:r>
              <a:rPr lang="pt-BR" dirty="0">
                <a:solidFill>
                  <a:srgbClr val="FFFF00"/>
                </a:solidFill>
              </a:rPr>
              <a:t>MAX</a:t>
            </a:r>
            <a:r>
              <a:rPr lang="pt-BR" dirty="0"/>
              <a:t>(Maior valor), </a:t>
            </a:r>
            <a:r>
              <a:rPr lang="pt-BR" dirty="0">
                <a:solidFill>
                  <a:srgbClr val="FFFF00"/>
                </a:solidFill>
              </a:rPr>
              <a:t>DISTINCT</a:t>
            </a:r>
            <a:r>
              <a:rPr lang="pt-BR" dirty="0"/>
              <a:t>(evita repetir);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4566"/>
            <a:ext cx="6419850" cy="2143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3992617"/>
            <a:ext cx="59626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7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 LIMIT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FF00"/>
                </a:solidFill>
              </a:rPr>
              <a:t>LIMIT</a:t>
            </a:r>
            <a:r>
              <a:rPr lang="pt-BR" dirty="0"/>
              <a:t> serve para limitar o numero de resultados exibidos;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41" y="3432031"/>
            <a:ext cx="7304476" cy="2331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2134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Banco de dados é o contêiner que guarda todas as tabelas e outras estruturas SQL relacionadas àquelas tabelas.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2" y="3341663"/>
            <a:ext cx="6019361" cy="3354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832" y="2862470"/>
            <a:ext cx="3314700" cy="38333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17939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Chaves estrangeiras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48" y="1834166"/>
            <a:ext cx="8029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CARTESIANA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667" y="2589540"/>
            <a:ext cx="6637168" cy="4036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098333"/>
            <a:ext cx="9613861" cy="3599316"/>
          </a:xfrm>
        </p:spPr>
        <p:txBody>
          <a:bodyPr/>
          <a:lstStyle/>
          <a:p>
            <a:r>
              <a:rPr lang="pt-BR" dirty="0"/>
              <a:t>SELECT </a:t>
            </a:r>
            <a:r>
              <a:rPr lang="pt-BR" dirty="0" err="1"/>
              <a:t>b.brinquedo</a:t>
            </a:r>
            <a:r>
              <a:rPr lang="pt-BR" dirty="0"/>
              <a:t>, </a:t>
            </a:r>
            <a:r>
              <a:rPr lang="pt-BR" dirty="0" err="1"/>
              <a:t>g.garoto</a:t>
            </a:r>
            <a:r>
              <a:rPr lang="pt-BR" dirty="0"/>
              <a:t>, FROM </a:t>
            </a:r>
            <a:r>
              <a:rPr lang="pt-BR" dirty="0" err="1"/>
              <a:t>b,g</a:t>
            </a:r>
            <a:r>
              <a:rPr lang="pt-BR" dirty="0"/>
              <a:t>;	</a:t>
            </a:r>
            <a:r>
              <a:rPr lang="pt-BR" dirty="0">
                <a:solidFill>
                  <a:srgbClr val="FFFF00"/>
                </a:solidFill>
              </a:rPr>
              <a:t>//Outra forma</a:t>
            </a:r>
          </a:p>
        </p:txBody>
      </p:sp>
    </p:spTree>
    <p:extLst>
      <p:ext uri="{BB962C8B-B14F-4D97-AF65-F5344CB8AC3E}">
        <p14:creationId xmlns:p14="http://schemas.microsoft.com/office/powerpoint/2010/main" val="199718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INTERNA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97" y="2425843"/>
            <a:ext cx="7149292" cy="3855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8170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 NATURAL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39" y="2127971"/>
            <a:ext cx="6276975" cy="4486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6474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Consulta externa e </a:t>
            </a:r>
            <a:r>
              <a:rPr lang="pt-BR" dirty="0" err="1"/>
              <a:t>subconsulta</a:t>
            </a:r>
            <a:endParaRPr lang="pt-BR" dirty="0"/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53" y="2113250"/>
            <a:ext cx="7165220" cy="4381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894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 consulta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Neste caso, para achar todos os brinquedos do garoto com id 1, foi necessária uma sub </a:t>
            </a:r>
            <a:r>
              <a:rPr lang="pt-BR" dirty="0" err="1"/>
              <a:t>consuta</a:t>
            </a:r>
            <a:r>
              <a:rPr lang="pt-BR" dirty="0"/>
              <a:t>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0" y="3076575"/>
            <a:ext cx="11797443" cy="35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1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externa esquerda/direita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2016"/>
            <a:ext cx="5787696" cy="214052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92" y="2646217"/>
            <a:ext cx="6467475" cy="3590925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244108"/>
            <a:ext cx="9613861" cy="3599316"/>
          </a:xfrm>
        </p:spPr>
        <p:txBody>
          <a:bodyPr/>
          <a:lstStyle/>
          <a:p>
            <a:r>
              <a:rPr lang="pt-BR" dirty="0"/>
              <a:t>Para uma conexão direita basta trocar para </a:t>
            </a:r>
            <a:r>
              <a:rPr lang="pt-BR" dirty="0">
                <a:solidFill>
                  <a:srgbClr val="FFFF00"/>
                </a:solidFill>
              </a:rPr>
              <a:t>RIGHT OUTER JOIN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589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Chave estrangeira auto referenciada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do palhaço com chefes palhaços;</a:t>
            </a:r>
          </a:p>
          <a:p>
            <a:r>
              <a:rPr lang="pt-BR" dirty="0"/>
              <a:t>Conexão interna: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7" y="3630753"/>
            <a:ext cx="11610855" cy="2548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814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 UNION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0" y="1969478"/>
            <a:ext cx="10652698" cy="3599316"/>
          </a:xfrm>
        </p:spPr>
        <p:txBody>
          <a:bodyPr/>
          <a:lstStyle/>
          <a:p>
            <a:r>
              <a:rPr lang="pt-BR" dirty="0">
                <a:solidFill>
                  <a:srgbClr val="FFFF00"/>
                </a:solidFill>
              </a:rPr>
              <a:t>UNION</a:t>
            </a:r>
            <a:r>
              <a:rPr lang="pt-BR" dirty="0"/>
              <a:t> serve para unir os resultados de </a:t>
            </a:r>
            <a:r>
              <a:rPr lang="pt-BR" dirty="0">
                <a:solidFill>
                  <a:srgbClr val="FFFF00"/>
                </a:solidFill>
              </a:rPr>
              <a:t>SELECT</a:t>
            </a:r>
            <a:r>
              <a:rPr lang="pt-BR" dirty="0"/>
              <a:t>’S diferentes;</a:t>
            </a:r>
          </a:p>
          <a:p>
            <a:r>
              <a:rPr lang="pt-BR" dirty="0"/>
              <a:t>SELECT cargo FROM ep1 UNION SELECT cargo FROM ep2 ORDER BY cargo;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41" y="2998737"/>
            <a:ext cx="6158778" cy="38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87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INSTERSECT/EXCEPT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13" y="2179492"/>
            <a:ext cx="5465543" cy="4392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824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As informações dentro de um banco de dados estão organizadas em </a:t>
            </a:r>
            <a:r>
              <a:rPr lang="pt-BR" sz="2000" dirty="0">
                <a:solidFill>
                  <a:srgbClr val="FFFF00"/>
                </a:solidFill>
              </a:rPr>
              <a:t>tabelas</a:t>
            </a:r>
            <a:r>
              <a:rPr lang="pt-BR" sz="2000" dirty="0"/>
              <a:t>;</a:t>
            </a:r>
          </a:p>
          <a:p>
            <a:r>
              <a:rPr lang="pt-BR" sz="2000" dirty="0"/>
              <a:t>Uma </a:t>
            </a:r>
            <a:r>
              <a:rPr lang="pt-BR" sz="2000" dirty="0">
                <a:solidFill>
                  <a:srgbClr val="FFFF00"/>
                </a:solidFill>
              </a:rPr>
              <a:t>tabela</a:t>
            </a:r>
            <a:r>
              <a:rPr lang="pt-BR" sz="2000" dirty="0"/>
              <a:t> é a estrutura interna de um banco de dados que contém dados em </a:t>
            </a:r>
            <a:r>
              <a:rPr lang="pt-BR" sz="2000" dirty="0">
                <a:solidFill>
                  <a:srgbClr val="FFFF00"/>
                </a:solidFill>
              </a:rPr>
              <a:t>linhas</a:t>
            </a:r>
            <a:r>
              <a:rPr lang="pt-BR" sz="2000" dirty="0"/>
              <a:t> e </a:t>
            </a:r>
            <a:r>
              <a:rPr lang="pt-BR" sz="2000" dirty="0">
                <a:solidFill>
                  <a:srgbClr val="FFFF00"/>
                </a:solidFill>
              </a:rPr>
              <a:t>colunas</a:t>
            </a:r>
            <a:r>
              <a:rPr lang="pt-BR" sz="2000" dirty="0"/>
              <a:t>.</a:t>
            </a:r>
          </a:p>
          <a:p>
            <a:r>
              <a:rPr lang="pt-BR" sz="2000" dirty="0"/>
              <a:t>Uma </a:t>
            </a:r>
            <a:r>
              <a:rPr lang="pt-BR" sz="2000" dirty="0">
                <a:solidFill>
                  <a:srgbClr val="FFFF00"/>
                </a:solidFill>
              </a:rPr>
              <a:t>linha</a:t>
            </a:r>
            <a:r>
              <a:rPr lang="pt-BR" sz="2000" dirty="0"/>
              <a:t> contem todas as informações de um objeto na tabela.</a:t>
            </a:r>
          </a:p>
          <a:p>
            <a:r>
              <a:rPr lang="pt-BR" sz="2000" dirty="0"/>
              <a:t>Uma </a:t>
            </a:r>
            <a:r>
              <a:rPr lang="pt-BR" sz="2000" dirty="0">
                <a:solidFill>
                  <a:srgbClr val="FFFF00"/>
                </a:solidFill>
              </a:rPr>
              <a:t>coluna</a:t>
            </a:r>
            <a:r>
              <a:rPr lang="pt-BR" sz="2000" dirty="0"/>
              <a:t> é um tipo de dado armazenado em uma tabela.</a:t>
            </a:r>
          </a:p>
          <a:p>
            <a:endParaRPr lang="pt-BR" dirty="0"/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71" y="4255799"/>
            <a:ext cx="7433759" cy="24955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727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 CHECK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644" y="2866159"/>
            <a:ext cx="8297479" cy="3312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pt-BR" dirty="0"/>
              <a:t>CREATE TABLE </a:t>
            </a:r>
            <a:r>
              <a:rPr lang="pt-BR" dirty="0" err="1"/>
              <a:t>tab</a:t>
            </a:r>
            <a:r>
              <a:rPr lang="pt-BR" dirty="0"/>
              <a:t>(sexo CHAR(1) CHECK IN (‘M’, ‘F’));</a:t>
            </a:r>
          </a:p>
        </p:txBody>
      </p:sp>
    </p:spTree>
    <p:extLst>
      <p:ext uri="{BB962C8B-B14F-4D97-AF65-F5344CB8AC3E}">
        <p14:creationId xmlns:p14="http://schemas.microsoft.com/office/powerpoint/2010/main" val="3863067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uma </a:t>
            </a:r>
            <a:r>
              <a:rPr lang="pt-BR" dirty="0" err="1"/>
              <a:t>view</a:t>
            </a:r>
            <a:endParaRPr lang="pt-BR" dirty="0"/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99" y="2314782"/>
            <a:ext cx="7929856" cy="20054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999" y="4441249"/>
            <a:ext cx="7929856" cy="21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41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de transação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13" y="2202006"/>
            <a:ext cx="6087341" cy="4301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759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iniciais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0" y="2336873"/>
            <a:ext cx="10875575" cy="3599316"/>
          </a:xfrm>
        </p:spPr>
        <p:txBody>
          <a:bodyPr/>
          <a:lstStyle/>
          <a:p>
            <a:r>
              <a:rPr lang="pt-BR" dirty="0"/>
              <a:t>CREATE DATABASE bd_loja;	</a:t>
            </a:r>
            <a:r>
              <a:rPr lang="pt-BR" dirty="0">
                <a:solidFill>
                  <a:srgbClr val="FFFF00"/>
                </a:solidFill>
              </a:rPr>
              <a:t>//Comando para criar o banco “bd_loja”</a:t>
            </a:r>
          </a:p>
          <a:p>
            <a:r>
              <a:rPr lang="pt-BR" dirty="0"/>
              <a:t>USE bd_loja; 			</a:t>
            </a:r>
            <a:r>
              <a:rPr lang="pt-BR" dirty="0">
                <a:solidFill>
                  <a:srgbClr val="FFFF00"/>
                </a:solidFill>
              </a:rPr>
              <a:t>//Comando para começar a usar “bd_loja”</a:t>
            </a:r>
          </a:p>
          <a:p>
            <a:r>
              <a:rPr lang="pt-BR" dirty="0"/>
              <a:t>CREATE TABLE tab_produtos(cod_produto INT, nome_produto VARCHAR(20));</a:t>
            </a:r>
            <a:r>
              <a:rPr lang="pt-BR" dirty="0">
                <a:solidFill>
                  <a:srgbClr val="FFFF00"/>
                </a:solidFill>
              </a:rPr>
              <a:t>//Comando para criar a tabela “tab_produtos” com os atributos “cod_produto”, “nome_produto”</a:t>
            </a:r>
          </a:p>
          <a:p>
            <a:r>
              <a:rPr lang="pt-BR" dirty="0"/>
              <a:t>DESC tab_produtos;</a:t>
            </a:r>
            <a:r>
              <a:rPr lang="pt-BR" dirty="0">
                <a:solidFill>
                  <a:srgbClr val="FFFF00"/>
                </a:solidFill>
              </a:rPr>
              <a:t>		//Comando para descrever “tab_produtos”</a:t>
            </a:r>
          </a:p>
          <a:p>
            <a:r>
              <a:rPr lang="pt-BR" dirty="0"/>
              <a:t>DROP TABLE tab_produtos;	</a:t>
            </a:r>
            <a:r>
              <a:rPr lang="pt-BR" dirty="0">
                <a:solidFill>
                  <a:srgbClr val="FFFF00"/>
                </a:solidFill>
              </a:rPr>
              <a:t>//Comando para apagar “tab_produtos”</a:t>
            </a:r>
          </a:p>
          <a:p>
            <a:endParaRPr lang="pt-BR" dirty="0"/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96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Intermediários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359931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INSERT INTO tab_produtos(cod_produto, nome_produto) VALUES (‘1236’, ‘PAO DE QUEIJO’);	</a:t>
            </a:r>
            <a:r>
              <a:rPr lang="pt-BR" dirty="0">
                <a:solidFill>
                  <a:srgbClr val="FFFF00"/>
                </a:solidFill>
              </a:rPr>
              <a:t>//Comando para inserir valores na tabela produtos</a:t>
            </a:r>
          </a:p>
          <a:p>
            <a:r>
              <a:rPr lang="pt-BR" dirty="0"/>
              <a:t>SELECT * FROM tab_produtos; </a:t>
            </a:r>
            <a:r>
              <a:rPr lang="pt-BR" dirty="0">
                <a:solidFill>
                  <a:srgbClr val="FFFF00"/>
                </a:solidFill>
              </a:rPr>
              <a:t>//Comando para verificar *(todos) os valores guardados em “tab_produtos”</a:t>
            </a:r>
          </a:p>
          <a:p>
            <a:r>
              <a:rPr lang="pt-BR" dirty="0"/>
              <a:t>CREATE TABLE tab_usuarios(user VARCHAR(15) NOT NULL, senha VARCHAR(10) NOT NULL);	</a:t>
            </a:r>
            <a:r>
              <a:rPr lang="pt-BR" dirty="0">
                <a:solidFill>
                  <a:srgbClr val="FFFF00"/>
                </a:solidFill>
              </a:rPr>
              <a:t>	//Comando para não permitir campos nulos no atributo da tabela</a:t>
            </a:r>
          </a:p>
          <a:p>
            <a:r>
              <a:rPr lang="pt-BR" dirty="0"/>
              <a:t>CREATE TABLE tab_usuarios(user VARCHAR(15) NOT NULL, senha VARCHAR(10) NOT NULL DEFAULT 123);		</a:t>
            </a:r>
            <a:r>
              <a:rPr lang="pt-BR" dirty="0">
                <a:solidFill>
                  <a:srgbClr val="FFFF00"/>
                </a:solidFill>
              </a:rPr>
              <a:t>//Caso a senha tente ser inserida como nula, preenche com 123 como padrão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69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SELECT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>
                <a:solidFill>
                  <a:srgbClr val="FFFF00"/>
                </a:solidFill>
              </a:rPr>
              <a:t>* </a:t>
            </a:r>
            <a:r>
              <a:rPr lang="pt-BR" dirty="0"/>
              <a:t>no comando serve para retornar os valores de todas as colunas de sua tabela.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13" y="3080678"/>
            <a:ext cx="7381875" cy="2609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031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SELECT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0915331" cy="3599316"/>
          </a:xfrm>
        </p:spPr>
        <p:txBody>
          <a:bodyPr/>
          <a:lstStyle/>
          <a:p>
            <a:r>
              <a:rPr lang="pt-BR" dirty="0"/>
              <a:t>SELECT user, descricao FROM tb_usuários WHERE user = ‘italo’;	</a:t>
            </a:r>
            <a:r>
              <a:rPr lang="pt-BR" dirty="0">
                <a:solidFill>
                  <a:srgbClr val="FFFF00"/>
                </a:solidFill>
              </a:rPr>
              <a:t>//Comando que ao invés de mostrar todas as colunas, mostra as colunas user e descricao</a:t>
            </a:r>
          </a:p>
          <a:p>
            <a:r>
              <a:rPr lang="pt-BR" dirty="0"/>
              <a:t>SELECT * FROM tb_clientes WHERE nome = ‘italo’ AND saldo &gt; 800; </a:t>
            </a:r>
            <a:r>
              <a:rPr lang="pt-BR" dirty="0">
                <a:solidFill>
                  <a:srgbClr val="FFFF00"/>
                </a:solidFill>
              </a:rPr>
              <a:t>//Comando que mostra todas as colunas onde o nome é ‘italo’ e o saldo é maior que 800</a:t>
            </a:r>
          </a:p>
          <a:p>
            <a:r>
              <a:rPr lang="pt-BR" dirty="0"/>
              <a:t>SELECT * FROM tb_clientes WHERE nome = ‘italo’ OR saldo &gt; 800; </a:t>
            </a:r>
            <a:r>
              <a:rPr lang="pt-BR" dirty="0">
                <a:solidFill>
                  <a:srgbClr val="FFFF00"/>
                </a:solidFill>
              </a:rPr>
              <a:t>//Comando que mostra todas as colunas onde o nome é ‘italo’ ou onde o saldo é maior que 800</a:t>
            </a:r>
          </a:p>
          <a:p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31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SELECT especiais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comando </a:t>
            </a:r>
            <a:r>
              <a:rPr lang="pt-BR" dirty="0">
                <a:solidFill>
                  <a:srgbClr val="FFFF00"/>
                </a:solidFill>
              </a:rPr>
              <a:t>LIKE</a:t>
            </a:r>
            <a:r>
              <a:rPr lang="pt-BR" dirty="0"/>
              <a:t> combinado com </a:t>
            </a:r>
            <a:r>
              <a:rPr lang="pt-BR" dirty="0">
                <a:solidFill>
                  <a:srgbClr val="FFFF00"/>
                </a:solidFill>
              </a:rPr>
              <a:t>%</a:t>
            </a:r>
            <a:r>
              <a:rPr lang="pt-BR" dirty="0"/>
              <a:t> amplifica sua busca;</a:t>
            </a:r>
          </a:p>
          <a:p>
            <a:r>
              <a:rPr lang="pt-BR" dirty="0"/>
              <a:t>O comando </a:t>
            </a:r>
            <a:r>
              <a:rPr lang="pt-BR" dirty="0">
                <a:solidFill>
                  <a:srgbClr val="FFFF00"/>
                </a:solidFill>
              </a:rPr>
              <a:t>IS NULL </a:t>
            </a:r>
            <a:r>
              <a:rPr lang="pt-BR" dirty="0"/>
              <a:t>serve para “igualar” o valor a </a:t>
            </a:r>
            <a:r>
              <a:rPr lang="pt-BR" dirty="0">
                <a:solidFill>
                  <a:srgbClr val="FFFF00"/>
                </a:solidFill>
              </a:rPr>
              <a:t>NULL</a:t>
            </a:r>
            <a:r>
              <a:rPr lang="pt-BR" dirty="0"/>
              <a:t>;</a:t>
            </a:r>
          </a:p>
          <a:p>
            <a:r>
              <a:rPr lang="pt-BR" dirty="0">
                <a:solidFill>
                  <a:srgbClr val="FFFF00"/>
                </a:solidFill>
              </a:rPr>
              <a:t>%</a:t>
            </a:r>
            <a:r>
              <a:rPr lang="pt-BR" dirty="0"/>
              <a:t> significa não saber quantos caracteres tem ali </a:t>
            </a:r>
            <a:r>
              <a:rPr lang="pt-BR" dirty="0">
                <a:solidFill>
                  <a:srgbClr val="FFFF00"/>
                </a:solidFill>
              </a:rPr>
              <a:t>_ </a:t>
            </a:r>
            <a:r>
              <a:rPr lang="pt-BR" dirty="0"/>
              <a:t>significa apena 1;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49" y="3971231"/>
            <a:ext cx="7603112" cy="11496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49" y="5238814"/>
            <a:ext cx="7603112" cy="127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4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SELECT especiais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50126"/>
            <a:ext cx="9613861" cy="3599316"/>
          </a:xfrm>
        </p:spPr>
        <p:txBody>
          <a:bodyPr/>
          <a:lstStyle/>
          <a:p>
            <a:r>
              <a:rPr lang="pt-BR" dirty="0"/>
              <a:t>O comando </a:t>
            </a:r>
            <a:r>
              <a:rPr lang="pt-BR" dirty="0">
                <a:solidFill>
                  <a:srgbClr val="FFFF00"/>
                </a:solidFill>
              </a:rPr>
              <a:t>BETWEEN</a:t>
            </a:r>
            <a:r>
              <a:rPr lang="pt-BR" dirty="0"/>
              <a:t> serve para dizer que o valor retornado deve entre dois valores, </a:t>
            </a:r>
            <a:r>
              <a:rPr lang="pt-BR" dirty="0">
                <a:solidFill>
                  <a:srgbClr val="FFFF00"/>
                </a:solidFill>
              </a:rPr>
              <a:t>A ORDEM IMPORTA</a:t>
            </a:r>
            <a:r>
              <a:rPr lang="pt-BR" dirty="0"/>
              <a:t>(BETWEEN 60 AND 30 não retorna nenhum valor);</a:t>
            </a:r>
          </a:p>
        </p:txBody>
      </p:sp>
      <p:pic>
        <p:nvPicPr>
          <p:cNvPr id="4" name="Picture 2" descr="Resultado de imagem para representação banco de da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174" y="295652"/>
            <a:ext cx="1673826" cy="167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298" y="3366867"/>
            <a:ext cx="7629806" cy="2808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7091125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3460</TotalTime>
  <Words>632</Words>
  <Application>Microsoft Office PowerPoint</Application>
  <PresentationFormat>Widescreen</PresentationFormat>
  <Paragraphs>83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5" baseType="lpstr">
      <vt:lpstr>Arial</vt:lpstr>
      <vt:lpstr>Trebuchet MS</vt:lpstr>
      <vt:lpstr>Berlim</vt:lpstr>
      <vt:lpstr>Banco de Dados – SQL</vt:lpstr>
      <vt:lpstr>Introdução</vt:lpstr>
      <vt:lpstr>Introdução</vt:lpstr>
      <vt:lpstr>Comandos iniciais</vt:lpstr>
      <vt:lpstr>Comandos Intermediários</vt:lpstr>
      <vt:lpstr>Comandos SELECT</vt:lpstr>
      <vt:lpstr>Comandos SELECT</vt:lpstr>
      <vt:lpstr>Comandos SELECT especiais</vt:lpstr>
      <vt:lpstr>Comandos SELECT especiais</vt:lpstr>
      <vt:lpstr>Comandos SELECT especiais</vt:lpstr>
      <vt:lpstr>Comandos DELETE</vt:lpstr>
      <vt:lpstr>Comandos UPDATE e ALTER</vt:lpstr>
      <vt:lpstr>Novos comandos</vt:lpstr>
      <vt:lpstr>Comandos ALTER</vt:lpstr>
      <vt:lpstr>Comandos ALTER</vt:lpstr>
      <vt:lpstr>Comando CASE</vt:lpstr>
      <vt:lpstr>Comandos ORDER BY</vt:lpstr>
      <vt:lpstr>Comandos SUM e GROUP BY</vt:lpstr>
      <vt:lpstr>Comando LIMIT</vt:lpstr>
      <vt:lpstr>Chaves estrangeiras</vt:lpstr>
      <vt:lpstr>CONEXÃO CARTESIANA</vt:lpstr>
      <vt:lpstr>Conexão INTERNA</vt:lpstr>
      <vt:lpstr>Conexão  NATURAL</vt:lpstr>
      <vt:lpstr>Consulta externa e subconsulta</vt:lpstr>
      <vt:lpstr>Sub consulta</vt:lpstr>
      <vt:lpstr>Conexão externa esquerda/direita</vt:lpstr>
      <vt:lpstr>Chave estrangeira auto referenciada</vt:lpstr>
      <vt:lpstr>Comando UNION</vt:lpstr>
      <vt:lpstr>Comandos INSTERSECT/EXCEPT</vt:lpstr>
      <vt:lpstr>Comando CHECK</vt:lpstr>
      <vt:lpstr>Criando uma view</vt:lpstr>
      <vt:lpstr>Comandos de transação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– SQL</dc:title>
  <dc:creator>Testes Computador</dc:creator>
  <cp:lastModifiedBy>Testes Computador</cp:lastModifiedBy>
  <cp:revision>61</cp:revision>
  <dcterms:created xsi:type="dcterms:W3CDTF">2017-01-19T02:43:25Z</dcterms:created>
  <dcterms:modified xsi:type="dcterms:W3CDTF">2017-01-23T21:12:36Z</dcterms:modified>
</cp:coreProperties>
</file>